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65" r:id="rId3"/>
    <p:sldId id="257" r:id="rId4"/>
    <p:sldId id="258" r:id="rId5"/>
    <p:sldId id="263" r:id="rId6"/>
    <p:sldId id="264" r:id="rId7"/>
    <p:sldId id="262" r:id="rId8"/>
    <p:sldId id="260" r:id="rId9"/>
    <p:sldId id="261" r:id="rId10"/>
    <p:sldId id="259" r:id="rId11"/>
    <p:sldId id="268" r:id="rId12"/>
    <p:sldId id="267" r:id="rId13"/>
    <p:sldId id="275" r:id="rId14"/>
    <p:sldId id="276" r:id="rId15"/>
    <p:sldId id="271" r:id="rId16"/>
    <p:sldId id="270" r:id="rId17"/>
    <p:sldId id="266" r:id="rId18"/>
    <p:sldId id="269" r:id="rId19"/>
    <p:sldId id="273" r:id="rId20"/>
    <p:sldId id="274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AC687-896A-4997-B5E6-755EF4F1DDBA}" type="datetimeFigureOut">
              <a:rPr lang="hu-HU" smtClean="0"/>
              <a:pPr/>
              <a:t>2018.05.25.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B17EC-EBA0-494E-B08F-846582CA446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Szerb Antal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B17EC-EBA0-494E-B08F-846582CA446D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Szerb Antal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B17EC-EBA0-494E-B08F-846582CA446D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Szerb Antal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B17EC-EBA0-494E-B08F-846582CA446D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Wikipédia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B17EC-EBA0-494E-B08F-846582CA446D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8830-93BF-4AD8-B4FD-D767DE59A5DC}" type="datetimeFigureOut">
              <a:rPr lang="hu-HU" smtClean="0"/>
              <a:pPr/>
              <a:t>2018.05.25.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6F06-05AD-41F0-BEC7-27710BC133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8830-93BF-4AD8-B4FD-D767DE59A5DC}" type="datetimeFigureOut">
              <a:rPr lang="hu-HU" smtClean="0"/>
              <a:pPr/>
              <a:t>2018.05.25.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6F06-05AD-41F0-BEC7-27710BC133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8830-93BF-4AD8-B4FD-D767DE59A5DC}" type="datetimeFigureOut">
              <a:rPr lang="hu-HU" smtClean="0"/>
              <a:pPr/>
              <a:t>2018.05.25.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6F06-05AD-41F0-BEC7-27710BC133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8830-93BF-4AD8-B4FD-D767DE59A5DC}" type="datetimeFigureOut">
              <a:rPr lang="hu-HU" smtClean="0"/>
              <a:pPr/>
              <a:t>2018.05.25.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6F06-05AD-41F0-BEC7-27710BC133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8830-93BF-4AD8-B4FD-D767DE59A5DC}" type="datetimeFigureOut">
              <a:rPr lang="hu-HU" smtClean="0"/>
              <a:pPr/>
              <a:t>2018.05.25.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6F06-05AD-41F0-BEC7-27710BC133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8830-93BF-4AD8-B4FD-D767DE59A5DC}" type="datetimeFigureOut">
              <a:rPr lang="hu-HU" smtClean="0"/>
              <a:pPr/>
              <a:t>2018.05.25.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6F06-05AD-41F0-BEC7-27710BC133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8830-93BF-4AD8-B4FD-D767DE59A5DC}" type="datetimeFigureOut">
              <a:rPr lang="hu-HU" smtClean="0"/>
              <a:pPr/>
              <a:t>2018.05.25.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6F06-05AD-41F0-BEC7-27710BC133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8830-93BF-4AD8-B4FD-D767DE59A5DC}" type="datetimeFigureOut">
              <a:rPr lang="hu-HU" smtClean="0"/>
              <a:pPr/>
              <a:t>2018.05.25.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6F06-05AD-41F0-BEC7-27710BC133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8830-93BF-4AD8-B4FD-D767DE59A5DC}" type="datetimeFigureOut">
              <a:rPr lang="hu-HU" smtClean="0"/>
              <a:pPr/>
              <a:t>2018.05.25.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6F06-05AD-41F0-BEC7-27710BC133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8830-93BF-4AD8-B4FD-D767DE59A5DC}" type="datetimeFigureOut">
              <a:rPr lang="hu-HU" smtClean="0"/>
              <a:pPr/>
              <a:t>2018.05.25.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6F06-05AD-41F0-BEC7-27710BC133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8830-93BF-4AD8-B4FD-D767DE59A5DC}" type="datetimeFigureOut">
              <a:rPr lang="hu-HU" smtClean="0"/>
              <a:pPr/>
              <a:t>2018.05.25.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8D6F06-05AD-41F0-BEC7-27710BC1336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338830-93BF-4AD8-B4FD-D767DE59A5DC}" type="datetimeFigureOut">
              <a:rPr lang="hu-HU" smtClean="0"/>
              <a:pPr/>
              <a:t>2018.05.25.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8D6F06-05AD-41F0-BEC7-27710BC1336E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Gogol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Élete és művei (A köpönyeg)</a:t>
            </a:r>
            <a:endParaRPr lang="hu-HU" dirty="0"/>
          </a:p>
        </p:txBody>
      </p:sp>
      <p:pic>
        <p:nvPicPr>
          <p:cNvPr id="4" name="Kép 3" descr="gogo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3168352" cy="3993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hu-HU" sz="6000" dirty="0" smtClean="0"/>
              <a:t>A köpönyeg</a:t>
            </a:r>
            <a:endParaRPr lang="hu-HU" sz="6000" dirty="0"/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268760"/>
            <a:ext cx="4211960" cy="562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hu-HU" dirty="0" smtClean="0"/>
              <a:t>„</a:t>
            </a:r>
            <a:r>
              <a:rPr lang="hu-HU" sz="2800" dirty="0" smtClean="0"/>
              <a:t>Az elbeszélés hőse, </a:t>
            </a:r>
            <a:r>
              <a:rPr lang="hu-HU" sz="2800" dirty="0" err="1" smtClean="0"/>
              <a:t>Akakijevics</a:t>
            </a:r>
            <a:r>
              <a:rPr lang="hu-HU" sz="2800" dirty="0" smtClean="0"/>
              <a:t> </a:t>
            </a:r>
            <a:r>
              <a:rPr lang="hu-HU" sz="2800" dirty="0" err="1" smtClean="0"/>
              <a:t>Akakij</a:t>
            </a:r>
            <a:r>
              <a:rPr lang="hu-HU" sz="2800" dirty="0" smtClean="0"/>
              <a:t>, a tragikus kisember, az ember, aki annyira senki, hogy az már magában is tragikus.”</a:t>
            </a:r>
            <a:endParaRPr lang="hu-HU" sz="2800" dirty="0"/>
          </a:p>
        </p:txBody>
      </p:sp>
      <p:pic>
        <p:nvPicPr>
          <p:cNvPr id="4" name="Kép 3" descr="The_Overcoat_by_Nikolai_Gog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6986"/>
            <a:ext cx="3600400" cy="508101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95536" y="2636912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Foglalkozását tekintve hivatalnok, de hogy melyik hivatalban dolgozik, azt meg sem említi a szerző, hiszen minden hivatal ugyan olyan.</a:t>
            </a:r>
            <a:endParaRPr lang="hu-H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Szürke életet él, az irodában egész nap másol, és ez a hobbija is, otthon saját szórakozására is szövegeket másol.</a:t>
            </a:r>
            <a:endParaRPr lang="hu-HU" sz="3200" dirty="0"/>
          </a:p>
        </p:txBody>
      </p:sp>
      <p:pic>
        <p:nvPicPr>
          <p:cNvPr id="4" name="Kép 3" descr="Old_Clerk_Rou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492896"/>
            <a:ext cx="3222104" cy="4046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csinovnyik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7030A0"/>
                </a:solidFill>
              </a:rPr>
              <a:t>A csinovnyikok jellegzetes orosz hivatalnokok voltak, akik semmihez sem értettek, de szolgálati idejük bőven elegendő volt a magas összegű nyugdíjhoz. A csinovnyik kiszolgáltatott, szegény, szorgalmas, hétköznapi figura. Ő testesíti meg az "elgépiesedett kisembert", akinek nincsenek emberi kapcsolatai, csak a munkájának él. Gogol művében a csinovnyiknak a köpönyeg a kizárólagos életcélja: megelégszik azzal, hogy - hosszas tépelődés után - köpönyeget készíttet magának.*</a:t>
            </a:r>
            <a:endParaRPr lang="hu-H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268760"/>
            <a:ext cx="3934395" cy="5040560"/>
          </a:xfrm>
        </p:spPr>
      </p:pic>
      <p:sp>
        <p:nvSpPr>
          <p:cNvPr id="5" name="Szövegdoboz 4"/>
          <p:cNvSpPr txBox="1"/>
          <p:nvPr/>
        </p:nvSpPr>
        <p:spPr>
          <a:xfrm>
            <a:off x="395536" y="1268760"/>
            <a:ext cx="403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/>
              <a:t>Akakij</a:t>
            </a:r>
            <a:r>
              <a:rPr lang="hu-HU" sz="3200" dirty="0" smtClean="0"/>
              <a:t> </a:t>
            </a:r>
            <a:r>
              <a:rPr lang="hu-HU" sz="3200" dirty="0" err="1" smtClean="0"/>
              <a:t>Akakijevics</a:t>
            </a:r>
            <a:r>
              <a:rPr lang="hu-HU" sz="3200" dirty="0" smtClean="0"/>
              <a:t> egy tipikus csinovnyik (az orosz hivatalnok elnevezése). Munkájának él, magánélete nincsen, legnagyobb célja az életben egy új köpönyeg.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hu-HU" dirty="0" smtClean="0"/>
              <a:t>A főhős köpönyege annyira tönkremegy, hogy újat kell készíttetnie. Erre csaknem egy évet kell spórolnia.</a:t>
            </a:r>
          </a:p>
        </p:txBody>
      </p:sp>
      <p:pic>
        <p:nvPicPr>
          <p:cNvPr id="4" name="Kép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916832"/>
            <a:ext cx="5283693" cy="396044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67544" y="62373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7030A0"/>
                </a:solidFill>
              </a:rPr>
              <a:t>Akakij</a:t>
            </a:r>
            <a:r>
              <a:rPr lang="hu-HU" dirty="0" smtClean="0">
                <a:solidFill>
                  <a:srgbClr val="7030A0"/>
                </a:solidFill>
              </a:rPr>
              <a:t> </a:t>
            </a:r>
            <a:r>
              <a:rPr lang="hu-HU" dirty="0" err="1" smtClean="0">
                <a:solidFill>
                  <a:srgbClr val="7030A0"/>
                </a:solidFill>
              </a:rPr>
              <a:t>Akakijevics</a:t>
            </a:r>
            <a:r>
              <a:rPr lang="hu-HU" dirty="0" smtClean="0">
                <a:solidFill>
                  <a:srgbClr val="7030A0"/>
                </a:solidFill>
              </a:rPr>
              <a:t> és az iszákos, félszemű szabó Petrovics</a:t>
            </a:r>
            <a:endParaRPr lang="hu-H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algn="just"/>
            <a:r>
              <a:rPr lang="hu-HU" sz="3200" dirty="0" smtClean="0"/>
              <a:t>Az új köpönyeg rögeszméjévé válik, munkatársai még bált is szerveznek az új köpönyeg tiszteletére.</a:t>
            </a:r>
            <a:endParaRPr lang="hu-HU" sz="3200" dirty="0"/>
          </a:p>
        </p:txBody>
      </p:sp>
      <p:pic>
        <p:nvPicPr>
          <p:cNvPr id="4" name="Kép 3" descr="20070222_theoverc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167830"/>
            <a:ext cx="5544616" cy="422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1728192"/>
          </a:xfrm>
        </p:spPr>
        <p:txBody>
          <a:bodyPr>
            <a:normAutofit/>
          </a:bodyPr>
          <a:lstStyle/>
          <a:p>
            <a:pPr algn="just"/>
            <a:r>
              <a:rPr lang="hu-HU" sz="3200" dirty="0" smtClean="0"/>
              <a:t>Az estélyről hazamenet ellopják a köpönyeget. A megfázás és a megaláztatás együtt </a:t>
            </a:r>
            <a:r>
              <a:rPr lang="hu-HU" sz="3200" dirty="0" err="1" smtClean="0"/>
              <a:t>Akakij</a:t>
            </a:r>
            <a:r>
              <a:rPr lang="hu-HU" sz="3200" dirty="0" smtClean="0"/>
              <a:t> halálát okozzák.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2636912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7030A0"/>
                </a:solidFill>
              </a:rPr>
              <a:t>Akakij</a:t>
            </a:r>
            <a:r>
              <a:rPr lang="hu-HU" sz="2800" dirty="0" smtClean="0">
                <a:solidFill>
                  <a:srgbClr val="7030A0"/>
                </a:solidFill>
              </a:rPr>
              <a:t> a rendőrséget is felkeresi, de nem veszik komolyan panaszát. Később a nyomozó megbánja durvaságát, de akkor már késő.</a:t>
            </a:r>
            <a:endParaRPr lang="hu-HU" sz="2800" dirty="0">
              <a:solidFill>
                <a:srgbClr val="7030A0"/>
              </a:solidFill>
            </a:endParaRPr>
          </a:p>
        </p:txBody>
      </p:sp>
      <p:pic>
        <p:nvPicPr>
          <p:cNvPr id="6" name="Kép 5" descr="akaky-akakiye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5899" y="3212976"/>
            <a:ext cx="5138101" cy="326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152128"/>
          </a:xfrm>
        </p:spPr>
        <p:txBody>
          <a:bodyPr>
            <a:noAutofit/>
          </a:bodyPr>
          <a:lstStyle/>
          <a:p>
            <a:r>
              <a:rPr lang="hu-HU" sz="3200" dirty="0" err="1" smtClean="0"/>
              <a:t>Akakij</a:t>
            </a:r>
            <a:r>
              <a:rPr lang="hu-HU" sz="3200" dirty="0" smtClean="0"/>
              <a:t> </a:t>
            </a:r>
            <a:r>
              <a:rPr lang="hu-HU" sz="3200" dirty="0" err="1" smtClean="0"/>
              <a:t>Akakijevics</a:t>
            </a:r>
            <a:r>
              <a:rPr lang="hu-HU" sz="3200" dirty="0" smtClean="0"/>
              <a:t> visszatér a halálból, hogy kísértsen. Szellemként szolgáltat igazságot földi szenvedéseiért.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2924944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7030A0"/>
                </a:solidFill>
              </a:rPr>
              <a:t>A görög mitológiában a bűnösöket a fúriák kínozták, </a:t>
            </a:r>
            <a:r>
              <a:rPr lang="hu-HU" sz="2800" dirty="0" err="1" smtClean="0">
                <a:solidFill>
                  <a:srgbClr val="7030A0"/>
                </a:solidFill>
              </a:rPr>
              <a:t>Akakij</a:t>
            </a:r>
            <a:r>
              <a:rPr lang="hu-HU" sz="2800" dirty="0" smtClean="0">
                <a:solidFill>
                  <a:srgbClr val="7030A0"/>
                </a:solidFill>
              </a:rPr>
              <a:t> figurája ezekhez a mitológiai lényekhez válik hasonlóvá</a:t>
            </a:r>
            <a:endParaRPr lang="hu-HU" sz="2800" dirty="0">
              <a:solidFill>
                <a:srgbClr val="7030A0"/>
              </a:solidFill>
            </a:endParaRPr>
          </a:p>
        </p:txBody>
      </p:sp>
      <p:pic>
        <p:nvPicPr>
          <p:cNvPr id="5" name="Kép 4" descr="250px-William-Adolphe_Bouguereau_(1825-1905)_-_The_Remorse_of_Orestes_(186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20888"/>
            <a:ext cx="3981400" cy="351955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860032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fúriák Oresztészt kínozzák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hu-HU" dirty="0" smtClean="0"/>
              <a:t>Gogol írása elsősorban a szegénységre hívja fel a figyelmet, a szegény emberek kiszolgáltatottságára.</a:t>
            </a:r>
            <a:endParaRPr lang="hu-HU" dirty="0"/>
          </a:p>
        </p:txBody>
      </p:sp>
      <p:pic>
        <p:nvPicPr>
          <p:cNvPr id="4" name="Kép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492896"/>
            <a:ext cx="7188881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672408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7030A0"/>
                </a:solidFill>
              </a:rPr>
              <a:t>"Mi </a:t>
            </a:r>
            <a:r>
              <a:rPr lang="hu-HU" sz="3200" dirty="0" smtClean="0">
                <a:solidFill>
                  <a:srgbClr val="7030A0"/>
                </a:solidFill>
              </a:rPr>
              <a:t>valamennyien Gogol Köpönyegéből bújtunk </a:t>
            </a:r>
            <a:r>
              <a:rPr lang="hu-HU" sz="3200" dirty="0" smtClean="0">
                <a:solidFill>
                  <a:srgbClr val="7030A0"/>
                </a:solidFill>
              </a:rPr>
              <a:t>elő.” /</a:t>
            </a:r>
            <a:r>
              <a:rPr lang="hu-HU" sz="3200" dirty="0" err="1" smtClean="0">
                <a:solidFill>
                  <a:srgbClr val="7030A0"/>
                </a:solidFill>
              </a:rPr>
              <a:t>Dsztojevszkij</a:t>
            </a:r>
            <a:r>
              <a:rPr lang="hu-HU" sz="3200" dirty="0" smtClean="0">
                <a:solidFill>
                  <a:srgbClr val="7030A0"/>
                </a:solidFill>
              </a:rPr>
              <a:t>/</a:t>
            </a:r>
          </a:p>
          <a:p>
            <a:endParaRPr lang="hu-HU" sz="3200" dirty="0" smtClean="0">
              <a:solidFill>
                <a:srgbClr val="7030A0"/>
              </a:solidFill>
            </a:endParaRPr>
          </a:p>
          <a:p>
            <a:r>
              <a:rPr lang="hu-HU" sz="3200" dirty="0" smtClean="0">
                <a:solidFill>
                  <a:srgbClr val="7030A0"/>
                </a:solidFill>
              </a:rPr>
              <a:t>"Minél tovább és figyelmesebben nézünk egy humoros történetet, annál szomorúbbá válik„ /Gogol/</a:t>
            </a:r>
            <a:endParaRPr lang="hu-H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hu-HU" dirty="0" smtClean="0"/>
              <a:t>Ebben a világban a köpönyeg a melegséget, az önbecsülést és az elismerést szimbolizálja.</a:t>
            </a:r>
            <a:endParaRPr lang="hu-HU" dirty="0"/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552728" cy="4360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hu-HU" sz="3200" dirty="0" smtClean="0"/>
              <a:t>1809. április 1-jén született </a:t>
            </a:r>
            <a:r>
              <a:rPr lang="hu-HU" sz="3200" dirty="0" err="1" smtClean="0"/>
              <a:t>Velikije</a:t>
            </a:r>
            <a:r>
              <a:rPr lang="hu-HU" sz="3200" dirty="0" smtClean="0"/>
              <a:t> </a:t>
            </a:r>
            <a:r>
              <a:rPr lang="hu-HU" sz="3200" dirty="0" err="1" smtClean="0"/>
              <a:t>Szorocsinciben</a:t>
            </a:r>
            <a:r>
              <a:rPr lang="hu-HU" sz="3200" dirty="0" smtClean="0"/>
              <a:t>, ukrán kisnemesi családban.</a:t>
            </a:r>
            <a:endParaRPr lang="hu-HU" sz="3200" dirty="0"/>
          </a:p>
        </p:txBody>
      </p:sp>
      <p:pic>
        <p:nvPicPr>
          <p:cNvPr id="6" name="Kép 5" descr="800px-Nevsky_Prospekt_by_Rep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20888"/>
            <a:ext cx="5184576" cy="3732895"/>
          </a:xfrm>
          <a:prstGeom prst="rect">
            <a:avLst/>
          </a:prstGeom>
        </p:spPr>
      </p:pic>
      <p:pic>
        <p:nvPicPr>
          <p:cNvPr id="7" name="Kép 6" descr="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3278670" cy="2117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hu-HU" dirty="0" smtClean="0"/>
              <a:t>Szentpéterváron állami szolgálatba lép, megjelennek első művei, melyekre Puskin is felfigyelt</a:t>
            </a:r>
            <a:endParaRPr lang="hu-HU" dirty="0"/>
          </a:p>
        </p:txBody>
      </p:sp>
      <p:pic>
        <p:nvPicPr>
          <p:cNvPr id="4" name="Kép 3" descr="pusk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060848"/>
            <a:ext cx="5263716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720080"/>
          </a:xfrm>
        </p:spPr>
        <p:txBody>
          <a:bodyPr/>
          <a:lstStyle/>
          <a:p>
            <a:r>
              <a:rPr lang="hu-HU" dirty="0" smtClean="0"/>
              <a:t>Első sikereit a Revizor című komédiájával éri el.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2132856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7030A0"/>
                </a:solidFill>
              </a:rPr>
              <a:t>A revizor az orosz nemességről lesújtó képet fest, ezért többen bírálják. Meglepő módon azonban a cár megengedi a mű színpadi bemutatását </a:t>
            </a:r>
            <a:endParaRPr lang="hu-HU" sz="2800" dirty="0">
              <a:solidFill>
                <a:srgbClr val="7030A0"/>
              </a:solidFill>
            </a:endParaRPr>
          </a:p>
        </p:txBody>
      </p:sp>
      <p:pic>
        <p:nvPicPr>
          <p:cNvPr id="5" name="Kép 4" descr="a_revizor-banner-200x300-432x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3" y="2276872"/>
            <a:ext cx="562327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hu-HU" dirty="0" smtClean="0"/>
              <a:t>A mű egy félreértésen alapul, </a:t>
            </a:r>
            <a:r>
              <a:rPr lang="hu-HU" dirty="0" err="1" smtClean="0"/>
              <a:t>Hlesztakovot</a:t>
            </a:r>
            <a:r>
              <a:rPr lang="hu-HU" dirty="0" smtClean="0"/>
              <a:t>, a </a:t>
            </a:r>
            <a:r>
              <a:rPr lang="hu-HU" dirty="0" err="1" smtClean="0"/>
              <a:t>pétervári</a:t>
            </a:r>
            <a:r>
              <a:rPr lang="hu-HU" dirty="0" smtClean="0"/>
              <a:t> fiatalt hivatásos ellenőrnek (revizor) nézik, majd megpróbálják lefizetni és egyéb módon a kedvébe járni.</a:t>
            </a:r>
          </a:p>
          <a:p>
            <a:endParaRPr lang="hu-HU" dirty="0" smtClean="0"/>
          </a:p>
          <a:p>
            <a:endParaRPr lang="hu-HU" dirty="0" smtClean="0">
              <a:solidFill>
                <a:srgbClr val="7030A0"/>
              </a:solidFill>
            </a:endParaRPr>
          </a:p>
          <a:p>
            <a:endParaRPr lang="hu-HU" dirty="0" smtClean="0">
              <a:solidFill>
                <a:srgbClr val="7030A0"/>
              </a:solidFill>
            </a:endParaRPr>
          </a:p>
          <a:p>
            <a:endParaRPr lang="hu-HU" dirty="0" smtClean="0">
              <a:solidFill>
                <a:srgbClr val="7030A0"/>
              </a:solidFill>
            </a:endParaRPr>
          </a:p>
          <a:p>
            <a:endParaRPr lang="hu-HU" dirty="0" smtClean="0">
              <a:solidFill>
                <a:srgbClr val="7030A0"/>
              </a:solidFill>
            </a:endParaRPr>
          </a:p>
          <a:p>
            <a:r>
              <a:rPr lang="hu-HU" dirty="0" smtClean="0">
                <a:solidFill>
                  <a:srgbClr val="7030A0"/>
                </a:solidFill>
              </a:rPr>
              <a:t>„a darab maró szatíra az orosz társadalom renyhesége, tudatlansága és korrupciója ellen.”*</a:t>
            </a:r>
            <a:endParaRPr lang="hu-HU" dirty="0">
              <a:solidFill>
                <a:srgbClr val="7030A0"/>
              </a:solidFill>
            </a:endParaRPr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276872"/>
            <a:ext cx="4176464" cy="2779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440160"/>
          </a:xfrm>
        </p:spPr>
        <p:txBody>
          <a:bodyPr>
            <a:noAutofit/>
          </a:bodyPr>
          <a:lstStyle/>
          <a:p>
            <a:r>
              <a:rPr lang="hu-HU" sz="3200" dirty="0" smtClean="0"/>
              <a:t>Leghíresebb regénye a Holt lelkek, melynek főhőse halott jobbágyokat vásárol, hogy így hitelt tudjon felvenni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2852936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7030A0"/>
                </a:solidFill>
              </a:rPr>
              <a:t>Mivel a jobbágyok után a következő összeírásig adót kellett fizetni, ezért a nemesek boldogan túladtak jobbágyaikon.</a:t>
            </a:r>
            <a:endParaRPr lang="hu-HU" sz="2800" dirty="0">
              <a:solidFill>
                <a:srgbClr val="7030A0"/>
              </a:solidFill>
            </a:endParaRPr>
          </a:p>
        </p:txBody>
      </p:sp>
      <p:pic>
        <p:nvPicPr>
          <p:cNvPr id="5" name="Kép 4" descr="letölt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996952"/>
            <a:ext cx="4737069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736304"/>
          </a:xfrm>
        </p:spPr>
        <p:txBody>
          <a:bodyPr>
            <a:normAutofit/>
          </a:bodyPr>
          <a:lstStyle/>
          <a:p>
            <a:r>
              <a:rPr lang="hu-HU" sz="3200" dirty="0" smtClean="0"/>
              <a:t> Híres novellája Az orr: egy kistisztviselő egy nap azt veszi észre, hogy orra leválik fejéről és önálló életet kezd, nagy karriert csinál, fogaton jár, bundát hord és mindazt eléri, ami gazdájának nem sikerült.</a:t>
            </a:r>
            <a:endParaRPr lang="hu-HU" sz="3200" dirty="0"/>
          </a:p>
        </p:txBody>
      </p:sp>
      <p:pic>
        <p:nvPicPr>
          <p:cNvPr id="5" name="Kép 4" descr="letölté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924943"/>
            <a:ext cx="3059832" cy="3976229"/>
          </a:xfrm>
          <a:prstGeom prst="rect">
            <a:avLst/>
          </a:prstGeom>
        </p:spPr>
      </p:pic>
      <p:pic>
        <p:nvPicPr>
          <p:cNvPr id="6" name="Kép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573016"/>
            <a:ext cx="2304256" cy="306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80728"/>
            <a:ext cx="4067944" cy="534387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1852-ben halt meg, hosszas betegeskedés után.</a:t>
            </a:r>
          </a:p>
          <a:p>
            <a:endParaRPr lang="hu-HU" sz="3200" dirty="0" smtClean="0"/>
          </a:p>
          <a:p>
            <a:r>
              <a:rPr lang="hu-HU" sz="2400" dirty="0" smtClean="0">
                <a:solidFill>
                  <a:srgbClr val="7030A0"/>
                </a:solidFill>
              </a:rPr>
              <a:t>A betegség idegeit is megviselte. Halála előtt pár nappal elégette a csaknem teljesen kész művét, a Holt lelkek folytatását  </a:t>
            </a:r>
            <a:r>
              <a:rPr lang="hu-HU" sz="2400" smtClean="0">
                <a:solidFill>
                  <a:srgbClr val="7030A0"/>
                </a:solidFill>
              </a:rPr>
              <a:t>tűzre veti.</a:t>
            </a:r>
            <a:endParaRPr lang="hu-HU" sz="2400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92298" y="3068960"/>
            <a:ext cx="5051701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580</Words>
  <Application>Microsoft Office PowerPoint</Application>
  <PresentationFormat>Diavetítés a képernyőre (4:3 oldalarány)</PresentationFormat>
  <Paragraphs>47</Paragraphs>
  <Slides>20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Calibri</vt:lpstr>
      <vt:lpstr>Constantia</vt:lpstr>
      <vt:lpstr>Wingdings 2</vt:lpstr>
      <vt:lpstr>Áramlás</vt:lpstr>
      <vt:lpstr>Gogol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csinovnyik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Gogol</dc:title>
  <dc:creator>Péter</dc:creator>
  <cp:lastModifiedBy>websuliiii@gmail.com</cp:lastModifiedBy>
  <cp:revision>27</cp:revision>
  <dcterms:created xsi:type="dcterms:W3CDTF">2014-09-25T05:49:37Z</dcterms:created>
  <dcterms:modified xsi:type="dcterms:W3CDTF">2018-05-25T04:57:05Z</dcterms:modified>
</cp:coreProperties>
</file>